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0"/>
  </p:notesMasterIdLst>
  <p:sldIdLst>
    <p:sldId id="256" r:id="rId2"/>
    <p:sldId id="277" r:id="rId3"/>
    <p:sldId id="293" r:id="rId4"/>
    <p:sldId id="257" r:id="rId5"/>
    <p:sldId id="281" r:id="rId6"/>
    <p:sldId id="284" r:id="rId7"/>
    <p:sldId id="283" r:id="rId8"/>
    <p:sldId id="282" r:id="rId9"/>
    <p:sldId id="285" r:id="rId10"/>
    <p:sldId id="288" r:id="rId11"/>
    <p:sldId id="294" r:id="rId12"/>
    <p:sldId id="272" r:id="rId13"/>
    <p:sldId id="292" r:id="rId14"/>
    <p:sldId id="273" r:id="rId15"/>
    <p:sldId id="298" r:id="rId16"/>
    <p:sldId id="276" r:id="rId17"/>
    <p:sldId id="295" r:id="rId18"/>
    <p:sldId id="29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5B4D37-2B7A-49EC-83C5-3404D580BD24}" v="1895" dt="2021-12-16T19:15:37.252"/>
    <p1510:client id="{52D9AE23-A300-43DB-8C3D-45087211A539}" v="16" dt="2021-12-17T12:36:18.313"/>
    <p1510:client id="{55F55FBE-199E-4C3E-B091-A85CE7A5B8D9}" v="121" dt="2021-12-16T19:28:38.662"/>
    <p1510:client id="{78450815-9474-4150-BB78-D3F2D3401EC8}" v="1" dt="2021-12-16T15:36:21.827"/>
    <p1510:client id="{833C3A34-82B6-42F2-9A0C-00574C1C68B0}" v="1108" dt="2021-12-15T01:58:42.084"/>
    <p1510:client id="{B58E8B1D-9961-4F59-81FE-5D10011A3AB4}" v="170" dt="2021-12-17T12:52:48.500"/>
    <p1510:client id="{C278F624-238E-4CAE-9298-1008FDDE9C96}" v="577" dt="2021-12-15T00:21:55.9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CACAF-3F13-4617-BA3C-30E1577EA039}" type="datetimeFigureOut">
              <a:rPr lang="en-IN" smtClean="0"/>
              <a:t>17-12-2021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B7504-7DE0-4D36-AEC8-FCC55C3BF4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81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798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906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0429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4581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3277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12/17/2021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878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12/17/2021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20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12/17/2021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7370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0396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12/17/2021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595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12/17/2021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1902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2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news/recruitment/hiring-sentiment-to-increase-positively-in-apr-sept-2018-period-report-18693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.com/python/" TargetMode="External"/><Relationship Id="rId2" Type="http://schemas.openxmlformats.org/officeDocument/2006/relationships/hyperlink" Target="https://www.scrapingbee.com/blog/selenium-pyth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chgeekbuzz.com/how-to-translate-languages-in-python/" TargetMode="External"/><Relationship Id="rId4" Type="http://schemas.openxmlformats.org/officeDocument/2006/relationships/hyperlink" Target="https://algotrading101.com/learn/sentiment-analysis-python-guide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tters.in/article/talent-acquisition/the-power-of-thank-you-notes-16887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rophotostock.deviantart.com/art/Digital-Diagram-Business-and-Technology-425009634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 picture containing text, queen&#10;&#10;Description automatically generated">
            <a:extLst>
              <a:ext uri="{FF2B5EF4-FFF2-40B4-BE49-F238E27FC236}">
                <a16:creationId xmlns:a16="http://schemas.microsoft.com/office/drawing/2014/main" id="{FC846046-FBED-4873-8786-87EC3F93EE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5"/>
          <a:stretch/>
        </p:blipFill>
        <p:spPr>
          <a:xfrm>
            <a:off x="-179897" y="-1"/>
            <a:ext cx="12188932" cy="6858000"/>
          </a:xfrm>
          <a:prstGeom prst="rect">
            <a:avLst/>
          </a:prstGeom>
        </p:spPr>
      </p:pic>
      <p:sp>
        <p:nvSpPr>
          <p:cNvPr id="24" name="Rectangle 18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19922E-BBAD-47CC-9DF6-9A1B5600935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84717" y="917448"/>
            <a:ext cx="3843820" cy="630599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>
                <a:solidFill>
                  <a:schemeClr val="bg1"/>
                </a:solidFill>
                <a:latin typeface="Times New Roman"/>
                <a:cs typeface="Times New Roman"/>
              </a:rPr>
              <a:t>CBD-3335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3855330"/>
            <a:ext cx="3685069" cy="2078566"/>
          </a:xfrm>
        </p:spPr>
        <p:txBody>
          <a:bodyPr>
            <a:normAutofit fontScale="92500" lnSpcReduction="20000"/>
          </a:bodyPr>
          <a:lstStyle/>
          <a:p>
            <a:r>
              <a:rPr lang="en-IN" sz="1800" b="1" cap="small">
                <a:effectLst/>
                <a:latin typeface="Cambria"/>
                <a:ea typeface="Calibri" panose="020F0502020204030204" pitchFamily="34" charset="0"/>
                <a:cs typeface="Times New Roman"/>
              </a:rPr>
              <a:t>Instructor:</a:t>
            </a:r>
            <a:r>
              <a:rPr lang="en-IN" sz="1800">
                <a:effectLst/>
                <a:latin typeface="Cambria"/>
                <a:ea typeface="Calibri" panose="020F0502020204030204" pitchFamily="34" charset="0"/>
                <a:cs typeface="Times New Roman"/>
              </a:rPr>
              <a:t> </a:t>
            </a:r>
            <a:r>
              <a:rPr lang="en-IN" sz="1800" b="0" i="0">
                <a:effectLst/>
                <a:latin typeface="Cambria"/>
                <a:ea typeface="Cambria"/>
                <a:cs typeface="Arial"/>
              </a:rPr>
              <a:t>Mohammad Islam</a:t>
            </a:r>
            <a:endParaRPr lang="en-IN" sz="1800">
              <a:effectLst/>
              <a:latin typeface="Cambria"/>
              <a:ea typeface="Cambria"/>
              <a:cs typeface="Arial"/>
            </a:endParaRPr>
          </a:p>
          <a:p>
            <a:r>
              <a:rPr lang="en-IN" sz="1800" b="1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Group Members:</a:t>
            </a:r>
            <a:r>
              <a:rPr lang="en-IN" sz="1800">
                <a:latin typeface="Times New Roman"/>
                <a:ea typeface="Calibri" panose="020F0502020204030204" pitchFamily="34" charset="0"/>
                <a:cs typeface="Times New Roman"/>
              </a:rPr>
              <a:t> </a:t>
            </a:r>
          </a:p>
          <a:p>
            <a:r>
              <a:rPr lang="en-IN" sz="18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Ananya Singh(C0800598</a:t>
            </a:r>
            <a:r>
              <a:rPr lang="en-IN" sz="1800">
                <a:latin typeface="Times New Roman"/>
                <a:ea typeface="Calibri" panose="020F0502020204030204" pitchFamily="34" charset="0"/>
                <a:cs typeface="Times New Roman"/>
              </a:rPr>
              <a:t>)</a:t>
            </a:r>
            <a:endParaRPr lang="en-IN">
              <a:latin typeface="Times New Roman"/>
              <a:ea typeface="Calibri" panose="020F0502020204030204" pitchFamily="34" charset="0"/>
              <a:cs typeface="Times New Roman"/>
            </a:endParaRPr>
          </a:p>
          <a:p>
            <a:r>
              <a:rPr lang="en-IN" sz="18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Jacob Sebastian(C0806499</a:t>
            </a:r>
            <a:r>
              <a:rPr lang="en-IN" sz="1800">
                <a:latin typeface="Times New Roman"/>
                <a:ea typeface="Calibri" panose="020F0502020204030204" pitchFamily="34" charset="0"/>
                <a:cs typeface="Times New Roman"/>
              </a:rPr>
              <a:t>)</a:t>
            </a:r>
            <a:endParaRPr lang="en-IN">
              <a:latin typeface="Times New Roman"/>
              <a:ea typeface="Calibri" panose="020F0502020204030204" pitchFamily="34" charset="0"/>
              <a:cs typeface="Times New Roman"/>
            </a:endParaRPr>
          </a:p>
          <a:p>
            <a:r>
              <a:rPr lang="en-IN" sz="1800">
                <a:latin typeface="Times New Roman"/>
                <a:ea typeface="Calibri" panose="020F0502020204030204" pitchFamily="34" charset="0"/>
                <a:cs typeface="Times New Roman"/>
              </a:rPr>
              <a:t> </a:t>
            </a:r>
            <a:r>
              <a:rPr lang="en-IN" sz="18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Prachi Shah(C0820195</a:t>
            </a:r>
            <a:r>
              <a:rPr lang="en-IN" sz="1800">
                <a:latin typeface="Times New Roman"/>
                <a:ea typeface="Calibri" panose="020F0502020204030204" pitchFamily="34" charset="0"/>
                <a:cs typeface="Times New Roman"/>
              </a:rPr>
              <a:t>)</a:t>
            </a:r>
            <a:endParaRPr lang="en-IN">
              <a:latin typeface="Times New Roman"/>
              <a:ea typeface="Calibri" panose="020F0502020204030204" pitchFamily="34" charset="0"/>
              <a:cs typeface="Times New Roman"/>
            </a:endParaRPr>
          </a:p>
          <a:p>
            <a:r>
              <a:rPr lang="en-IN" sz="1800">
                <a:effectLst/>
                <a:latin typeface="Times New Roman"/>
                <a:ea typeface="Calibri" panose="020F0502020204030204" pitchFamily="34" charset="0"/>
                <a:cs typeface="Times New Roman"/>
              </a:rPr>
              <a:t>Sreeraj Sudhakaran(C0805420)</a:t>
            </a:r>
            <a:endParaRPr lang="en-IN">
              <a:latin typeface="Times New Roman"/>
              <a:cs typeface="Times New Roman"/>
            </a:endParaRPr>
          </a:p>
          <a:p>
            <a:endParaRPr lang="en-US" sz="1800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CFD2A3A-58AC-4C4C-920C-F95469E230E8}"/>
              </a:ext>
            </a:extLst>
          </p:cNvPr>
          <p:cNvSpPr txBox="1">
            <a:spLocks/>
          </p:cNvSpPr>
          <p:nvPr/>
        </p:nvSpPr>
        <p:spPr>
          <a:xfrm>
            <a:off x="488951" y="1069848"/>
            <a:ext cx="3991986" cy="23556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 spc="-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chemeClr val="bg1"/>
                </a:solidFill>
                <a:latin typeface="Times New Roman"/>
                <a:cs typeface="Times New Roman"/>
              </a:rPr>
              <a:t>Coursera Course Recommendation Engine</a:t>
            </a:r>
          </a:p>
        </p:txBody>
      </p:sp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DCEEEA-6FE7-4541-9EB2-EF754066E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A72D00-0CA4-4A88-86CE-B1FB393C5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17C8F6-D357-4254-BBAC-96B01EEBE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D0944F9-33DE-47AF-AFA5-22AEFCA4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/>
              <a:t>Data Visualization</a:t>
            </a:r>
          </a:p>
        </p:txBody>
      </p:sp>
      <p:pic>
        <p:nvPicPr>
          <p:cNvPr id="2" name="Picture 11" descr="Chart, bubble chart&#10;&#10;Description automatically generated">
            <a:extLst>
              <a:ext uri="{FF2B5EF4-FFF2-40B4-BE49-F238E27FC236}">
                <a16:creationId xmlns:a16="http://schemas.microsoft.com/office/drawing/2014/main" id="{32C767C6-B642-429B-84A0-C7D8A785F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01" y="633927"/>
            <a:ext cx="4700284" cy="2726165"/>
          </a:xfrm>
          <a:prstGeom prst="rect">
            <a:avLst/>
          </a:prstGeom>
        </p:spPr>
      </p:pic>
      <p:pic>
        <p:nvPicPr>
          <p:cNvPr id="4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0B82FA42-70E0-4F84-84DF-6FFC424D4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633927"/>
            <a:ext cx="4581790" cy="272616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15378C-AF30-47BC-8B27-9C47F633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  <a:p>
            <a:r>
              <a:rPr lang="en-US" sz="1800">
                <a:solidFill>
                  <a:srgbClr val="FFFFFF"/>
                </a:solidFill>
              </a:rPr>
              <a:t>Plotted the number of reviews for each courses, size of bubble is equivalent to count of reviews.</a:t>
            </a:r>
            <a:br>
              <a:rPr lang="en-US" sz="1800"/>
            </a:br>
            <a:endParaRPr lang="en-US" sz="1800">
              <a:solidFill>
                <a:srgbClr val="FFFFFF"/>
              </a:solidFill>
            </a:endParaRPr>
          </a:p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36D587-5E1C-42E1-B33F-4C30B1416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31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0DCEEEA-6FE7-4541-9EB2-EF754066E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A72D00-0CA4-4A88-86CE-B1FB393C5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17C8F6-D357-4254-BBAC-96B01EEBE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D0944F9-33DE-47AF-AFA5-22AEFCA4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/>
              <a:t>Data Visualization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15378C-AF30-47BC-8B27-9C47F633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accent1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Percentage of positive, neutral, and negative reviews for each course.</a:t>
            </a:r>
            <a:br>
              <a:rPr lang="en-US" sz="1800"/>
            </a:br>
            <a:endParaRPr lang="en-US" sz="1800">
              <a:solidFill>
                <a:srgbClr val="FFFFFF"/>
              </a:solidFill>
            </a:endParaRPr>
          </a:p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3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4AD95DD8-99D9-411A-A93E-9DD3F4BE7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08" y="758724"/>
            <a:ext cx="5181577" cy="2595821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A892ECD-C1B5-40AD-B3C7-649DED1C1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919286"/>
            <a:ext cx="4948742" cy="24334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F4996D-0890-4DBC-BEEE-B5B8A57B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33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5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E6C48B-A908-4A94-8906-DAE2FB580D24}"/>
              </a:ext>
            </a:extLst>
          </p:cNvPr>
          <p:cNvSpPr txBox="1"/>
          <p:nvPr/>
        </p:nvSpPr>
        <p:spPr>
          <a:xfrm>
            <a:off x="1600754" y="1087374"/>
            <a:ext cx="8983489" cy="1000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6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Sentiment Analysis</a:t>
            </a: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DB99AA-3F50-4A43-BC3D-8031C02C8858}"/>
              </a:ext>
            </a:extLst>
          </p:cNvPr>
          <p:cNvSpPr txBox="1"/>
          <p:nvPr/>
        </p:nvSpPr>
        <p:spPr>
          <a:xfrm>
            <a:off x="1600753" y="2535446"/>
            <a:ext cx="8983489" cy="35544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We Split the data set into train  &amp; test datasets in the ratio 70:30 respectively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4 Classification models used for prediction</a:t>
            </a:r>
          </a:p>
          <a:p>
            <a:pPr lvl="1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Logistic Regression</a:t>
            </a:r>
          </a:p>
          <a:p>
            <a:pPr lvl="1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KNN classifier</a:t>
            </a:r>
          </a:p>
          <a:p>
            <a:pPr lvl="1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Random Forest</a:t>
            </a:r>
          </a:p>
          <a:p>
            <a:pPr lvl="1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/>
              <a:t>Gaussian Naïve Bayes</a:t>
            </a: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/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/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/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EC7959-AB4C-4948-9442-4536B6307DA8}"/>
              </a:ext>
            </a:extLst>
          </p:cNvPr>
          <p:cNvSpPr txBox="1"/>
          <p:nvPr/>
        </p:nvSpPr>
        <p:spPr>
          <a:xfrm>
            <a:off x="1272844" y="1820335"/>
            <a:ext cx="10046780" cy="43752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>
              <a:solidFill>
                <a:srgbClr val="000000">
                  <a:alpha val="60000"/>
                </a:srgb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D974A2-3DE0-4E68-9B5F-9BA7DBD1A2FC}"/>
              </a:ext>
            </a:extLst>
          </p:cNvPr>
          <p:cNvSpPr txBox="1"/>
          <p:nvPr/>
        </p:nvSpPr>
        <p:spPr>
          <a:xfrm>
            <a:off x="3352800" y="3602442"/>
            <a:ext cx="18473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spcAft>
                <a:spcPts val="600"/>
              </a:spcAft>
            </a:pPr>
            <a:endParaRPr lang="en-IN" sz="3200"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5E5EA-C059-4AA5-8697-00DA9DFC9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8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DD344600-97DD-4BA0-8E81-865FA554B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149" y="4474340"/>
            <a:ext cx="2743200" cy="1063154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48C1A96-8F9D-4D55-B954-1749EE60F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483" y="1446527"/>
            <a:ext cx="2510366" cy="108628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614D6B3-C8E3-4C92-AA94-25541AB38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234" y="4544743"/>
            <a:ext cx="2743200" cy="1091682"/>
          </a:xfrm>
          <a:prstGeom prst="rect">
            <a:avLst/>
          </a:prstGeom>
        </p:spPr>
      </p:pic>
      <p:pic>
        <p:nvPicPr>
          <p:cNvPr id="12" name="Picture 12" descr="Table&#10;&#10;Description automatically generated">
            <a:extLst>
              <a:ext uri="{FF2B5EF4-FFF2-40B4-BE49-F238E27FC236}">
                <a16:creationId xmlns:a16="http://schemas.microsoft.com/office/drawing/2014/main" id="{70DD60DC-8810-4D00-AE76-598FFA5AC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316" y="1714138"/>
            <a:ext cx="2690283" cy="10802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EF74AD-5EBB-48D1-8F06-97065ABB7746}"/>
              </a:ext>
            </a:extLst>
          </p:cNvPr>
          <p:cNvSpPr txBox="1"/>
          <p:nvPr/>
        </p:nvSpPr>
        <p:spPr>
          <a:xfrm>
            <a:off x="4142317" y="404231"/>
            <a:ext cx="47116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Bookman Old Style"/>
              </a:rPr>
              <a:t>      Model Evaluation</a:t>
            </a:r>
          </a:p>
        </p:txBody>
      </p:sp>
      <p:pic>
        <p:nvPicPr>
          <p:cNvPr id="14" name="Picture 14" descr="Chart, treemap chart&#10;&#10;Description automatically generated">
            <a:extLst>
              <a:ext uri="{FF2B5EF4-FFF2-40B4-BE49-F238E27FC236}">
                <a16:creationId xmlns:a16="http://schemas.microsoft.com/office/drawing/2014/main" id="{3A2D17B2-8F7E-474C-A4EF-BD4DA5EB3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317" y="3852085"/>
            <a:ext cx="2743200" cy="2752165"/>
          </a:xfrm>
          <a:prstGeom prst="rect">
            <a:avLst/>
          </a:prstGeom>
        </p:spPr>
      </p:pic>
      <p:pic>
        <p:nvPicPr>
          <p:cNvPr id="15" name="Picture 15" descr="Chart, treemap chart&#10;&#10;Description automatically generated">
            <a:extLst>
              <a:ext uri="{FF2B5EF4-FFF2-40B4-BE49-F238E27FC236}">
                <a16:creationId xmlns:a16="http://schemas.microsoft.com/office/drawing/2014/main" id="{8F55BFF1-0F87-4BA0-9E1C-9EC7E2796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9483" y="869829"/>
            <a:ext cx="2743200" cy="2747675"/>
          </a:xfrm>
          <a:prstGeom prst="rect">
            <a:avLst/>
          </a:prstGeom>
        </p:spPr>
      </p:pic>
      <p:pic>
        <p:nvPicPr>
          <p:cNvPr id="16" name="Picture 16" descr="Chart, waterfall chart&#10;&#10;Description automatically generated">
            <a:extLst>
              <a:ext uri="{FF2B5EF4-FFF2-40B4-BE49-F238E27FC236}">
                <a16:creationId xmlns:a16="http://schemas.microsoft.com/office/drawing/2014/main" id="{7215F19C-D708-4D27-A0E4-190F9BDF0D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067" y="3817898"/>
            <a:ext cx="2743200" cy="2820537"/>
          </a:xfrm>
          <a:prstGeom prst="rect">
            <a:avLst/>
          </a:prstGeom>
        </p:spPr>
      </p:pic>
      <p:pic>
        <p:nvPicPr>
          <p:cNvPr id="17" name="Picture 17" descr="Chart&#10;&#10;Description automatically generated">
            <a:extLst>
              <a:ext uri="{FF2B5EF4-FFF2-40B4-BE49-F238E27FC236}">
                <a16:creationId xmlns:a16="http://schemas.microsoft.com/office/drawing/2014/main" id="{3DEC0AFF-4322-41A5-A344-FA911F6108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567" y="832595"/>
            <a:ext cx="2743200" cy="288564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DBDC35-A185-4D6D-8E4C-8D3C6F51911A}"/>
              </a:ext>
            </a:extLst>
          </p:cNvPr>
          <p:cNvCxnSpPr/>
          <p:nvPr/>
        </p:nvCxnSpPr>
        <p:spPr>
          <a:xfrm>
            <a:off x="6369050" y="939801"/>
            <a:ext cx="31751" cy="5545665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1140BE-BDA0-427C-BF36-8975EFBE0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1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5E3AA30D-D597-4028-A230-4D3AC7482FE7}"/>
              </a:ext>
            </a:extLst>
          </p:cNvPr>
          <p:cNvSpPr txBox="1"/>
          <p:nvPr/>
        </p:nvSpPr>
        <p:spPr>
          <a:xfrm>
            <a:off x="-57026" y="1653703"/>
            <a:ext cx="4261536" cy="2470488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spc="-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Most favorable  Courses for each subject</a:t>
            </a:r>
          </a:p>
        </p:txBody>
      </p:sp>
      <p:pic>
        <p:nvPicPr>
          <p:cNvPr id="18" name="Picture 1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32A9867-84C2-48C9-BBCD-5D529A04D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391" y="1358229"/>
            <a:ext cx="3435968" cy="1834074"/>
          </a:xfrm>
          <a:prstGeom prst="rect">
            <a:avLst/>
          </a:prstGeom>
        </p:spPr>
      </p:pic>
      <p:pic>
        <p:nvPicPr>
          <p:cNvPr id="14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7E66C9-C5FF-4853-99EF-501D1B86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816" y="1360530"/>
            <a:ext cx="3446552" cy="1797721"/>
          </a:xfrm>
          <a:prstGeom prst="rect">
            <a:avLst/>
          </a:prstGeom>
        </p:spPr>
      </p:pic>
      <p:pic>
        <p:nvPicPr>
          <p:cNvPr id="16" name="Picture 17">
            <a:extLst>
              <a:ext uri="{FF2B5EF4-FFF2-40B4-BE49-F238E27FC236}">
                <a16:creationId xmlns:a16="http://schemas.microsoft.com/office/drawing/2014/main" id="{824625FF-E136-403D-AC2E-43B1A164B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390" y="4127070"/>
            <a:ext cx="3435968" cy="1736830"/>
          </a:xfrm>
          <a:prstGeom prst="rect">
            <a:avLst/>
          </a:prstGeom>
        </p:spPr>
      </p:pic>
      <p:pic>
        <p:nvPicPr>
          <p:cNvPr id="15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BE68F452-C294-424F-A9AA-17E64C9F1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816" y="4127069"/>
            <a:ext cx="3446551" cy="1747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BAEFC-A11C-4BB8-BD5D-0079FF838D41}"/>
              </a:ext>
            </a:extLst>
          </p:cNvPr>
          <p:cNvSpPr txBox="1"/>
          <p:nvPr/>
        </p:nvSpPr>
        <p:spPr>
          <a:xfrm>
            <a:off x="5118447" y="797594"/>
            <a:ext cx="6281873" cy="2393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EBF8C-724C-4B71-BFDB-4282FAE9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4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5E3AA30D-D597-4028-A230-4D3AC7482FE7}"/>
              </a:ext>
            </a:extLst>
          </p:cNvPr>
          <p:cNvSpPr txBox="1"/>
          <p:nvPr/>
        </p:nvSpPr>
        <p:spPr>
          <a:xfrm>
            <a:off x="80557" y="1653703"/>
            <a:ext cx="3869953" cy="2470488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Least favorable  Courses for each subject</a:t>
            </a:r>
          </a:p>
        </p:txBody>
      </p:sp>
      <p:pic>
        <p:nvPicPr>
          <p:cNvPr id="7" name="Picture 9" descr="Chart, timeline&#10;&#10;Description automatically generated">
            <a:extLst>
              <a:ext uri="{FF2B5EF4-FFF2-40B4-BE49-F238E27FC236}">
                <a16:creationId xmlns:a16="http://schemas.microsoft.com/office/drawing/2014/main" id="{CBDF7715-1A81-42E2-9B90-18E8EE93A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08" y="3000554"/>
            <a:ext cx="3435968" cy="2878307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F0E2B134-FA5B-4502-B5C6-70CEF9B56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483" y="1138670"/>
            <a:ext cx="3446552" cy="1557963"/>
          </a:xfrm>
          <a:prstGeom prst="rect">
            <a:avLst/>
          </a:prstGeom>
        </p:spPr>
      </p:pic>
      <p:pic>
        <p:nvPicPr>
          <p:cNvPr id="2" name="Picture 4" descr="Chart&#10;&#10;Description automatically generated">
            <a:extLst>
              <a:ext uri="{FF2B5EF4-FFF2-40B4-BE49-F238E27FC236}">
                <a16:creationId xmlns:a16="http://schemas.microsoft.com/office/drawing/2014/main" id="{5EAFE901-675A-40EF-A043-B7D749FDE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816" y="4129618"/>
            <a:ext cx="3446551" cy="1811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DBAEFC-A11C-4BB8-BD5D-0079FF838D41}"/>
              </a:ext>
            </a:extLst>
          </p:cNvPr>
          <p:cNvSpPr txBox="1"/>
          <p:nvPr/>
        </p:nvSpPr>
        <p:spPr>
          <a:xfrm>
            <a:off x="5118447" y="797594"/>
            <a:ext cx="6281873" cy="2393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</p:txBody>
      </p:sp>
      <p:pic>
        <p:nvPicPr>
          <p:cNvPr id="10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69074F51-A001-47B7-82EE-E5AF4C695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983" y="1077764"/>
            <a:ext cx="3642783" cy="17603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6AE9A-FD3C-41C8-BD96-F477D7C16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0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B282-CE01-4956-80F8-D4C4CC3AC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23" y="800392"/>
            <a:ext cx="3173864" cy="4080185"/>
          </a:xfrm>
        </p:spPr>
        <p:txBody>
          <a:bodyPr>
            <a:normAutofit/>
          </a:bodyPr>
          <a:lstStyle/>
          <a:p>
            <a:r>
              <a:rPr lang="en-IN" sz="4000">
                <a:latin typeface="Times New Roman"/>
                <a:cs typeface="Times New Roman"/>
              </a:rPr>
              <a:t> Conclusion</a:t>
            </a:r>
            <a:endParaRPr lang="en-IN" sz="40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534E3-1DB1-4914-9278-480468E9D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tried performing sentiment analysis on data scrapped from Coursera.</a:t>
            </a:r>
          </a:p>
          <a:p>
            <a:r>
              <a:rPr lang="en-US"/>
              <a:t>We applied supervised learning and tried 4 different classification model, out of which Random Forest performed the best.</a:t>
            </a:r>
          </a:p>
          <a:p>
            <a:r>
              <a:rPr lang="en-US"/>
              <a:t>Saved our trained model in pickle file which we can use for further prediction.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69DCEA-4C90-4CCA-94AA-FFDEEC9F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18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9622-3D71-4251-9BAF-4F30794A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AA53E-16DA-43CA-A46E-24A27AD02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endParaRPr lang="en-US" sz="180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  <a:p>
            <a:r>
              <a:rPr lang="en-US" sz="1800">
                <a:ea typeface="+mn-lt"/>
                <a:cs typeface="+mn-lt"/>
              </a:rPr>
              <a:t>Sahin, K. (n.d.). </a:t>
            </a:r>
            <a:r>
              <a:rPr lang="en-US" sz="1800" i="1">
                <a:ea typeface="+mn-lt"/>
                <a:cs typeface="+mn-lt"/>
              </a:rPr>
              <a:t>Web Scraping using Selenium and Python</a:t>
            </a:r>
            <a:r>
              <a:rPr lang="en-US" sz="1800">
                <a:ea typeface="+mn-lt"/>
                <a:cs typeface="+mn-lt"/>
              </a:rPr>
              <a:t>. Www.scrapingbee.com. </a:t>
            </a:r>
            <a:r>
              <a:rPr lang="en-US" sz="1800">
                <a:ea typeface="+mn-lt"/>
                <a:cs typeface="+mn-lt"/>
                <a:hlinkClick r:id="rId2"/>
              </a:rPr>
              <a:t>https://www.scrapingbee.com/blog/selenium-python/</a:t>
            </a:r>
            <a:endParaRPr lang="en-US" sz="1800">
              <a:ea typeface="+mn-lt"/>
              <a:cs typeface="+mn-lt"/>
            </a:endParaRPr>
          </a:p>
          <a:p>
            <a:pPr marL="0" indent="0">
              <a:buNone/>
            </a:pPr>
            <a:endParaRPr lang="en-US" sz="1800">
              <a:ea typeface="+mn-lt"/>
              <a:cs typeface="+mn-lt"/>
            </a:endParaRPr>
          </a:p>
          <a:p>
            <a:r>
              <a:rPr lang="en-US" sz="1800" i="1" err="1">
                <a:ea typeface="+mn-lt"/>
                <a:cs typeface="+mn-lt"/>
              </a:rPr>
              <a:t>Plotly</a:t>
            </a:r>
            <a:r>
              <a:rPr lang="en-US" sz="1800" i="1">
                <a:ea typeface="+mn-lt"/>
                <a:cs typeface="+mn-lt"/>
              </a:rPr>
              <a:t> Python Graphing Library</a:t>
            </a:r>
            <a:r>
              <a:rPr lang="en-US" sz="1800">
                <a:ea typeface="+mn-lt"/>
                <a:cs typeface="+mn-lt"/>
              </a:rPr>
              <a:t>. (n.d.). Plotly.com. </a:t>
            </a:r>
            <a:r>
              <a:rPr lang="en-US" sz="1800">
                <a:ea typeface="+mn-lt"/>
                <a:cs typeface="+mn-lt"/>
                <a:hlinkClick r:id="rId3"/>
              </a:rPr>
              <a:t>https://plotly.com/python/</a:t>
            </a:r>
            <a:endParaRPr lang="en-US" sz="1800"/>
          </a:p>
          <a:p>
            <a:endParaRPr lang="en-US" sz="1800">
              <a:ea typeface="+mn-lt"/>
              <a:cs typeface="+mn-lt"/>
            </a:endParaRPr>
          </a:p>
          <a:p>
            <a:r>
              <a:rPr lang="en-US" sz="1800" i="1">
                <a:ea typeface="+mn-lt"/>
                <a:cs typeface="+mn-lt"/>
              </a:rPr>
              <a:t>Sentiment Analysis with Python - A Beginner’s Guide - AlgoTrading101 Blog</a:t>
            </a:r>
            <a:r>
              <a:rPr lang="en-US" sz="1800">
                <a:ea typeface="+mn-lt"/>
                <a:cs typeface="+mn-lt"/>
              </a:rPr>
              <a:t>. (2019, December 13).  </a:t>
            </a:r>
            <a:r>
              <a:rPr lang="en-US" sz="1800">
                <a:ea typeface="+mn-lt"/>
                <a:cs typeface="+mn-lt"/>
                <a:hlinkClick r:id="rId4"/>
              </a:rPr>
              <a:t>https://algotrading101.com/learn/sentiment-analysis-python-guide/</a:t>
            </a:r>
            <a:endParaRPr lang="en-US" sz="1800"/>
          </a:p>
          <a:p>
            <a:endParaRPr lang="en-US" sz="1800">
              <a:ea typeface="+mn-lt"/>
              <a:cs typeface="+mn-lt"/>
            </a:endParaRPr>
          </a:p>
          <a:p>
            <a:r>
              <a:rPr lang="en-US" sz="1800">
                <a:ea typeface="+mn-lt"/>
                <a:cs typeface="+mn-lt"/>
              </a:rPr>
              <a:t>‌</a:t>
            </a:r>
            <a:r>
              <a:rPr lang="en-US" sz="1800" i="1">
                <a:ea typeface="+mn-lt"/>
                <a:cs typeface="+mn-lt"/>
              </a:rPr>
              <a:t>How to Translate Languages in Python? [A Complete Guide]</a:t>
            </a:r>
            <a:r>
              <a:rPr lang="en-US" sz="1800">
                <a:ea typeface="+mn-lt"/>
                <a:cs typeface="+mn-lt"/>
              </a:rPr>
              <a:t>. (2021, January 31). </a:t>
            </a:r>
            <a:r>
              <a:rPr lang="en-US" sz="1800" err="1">
                <a:ea typeface="+mn-lt"/>
                <a:cs typeface="+mn-lt"/>
              </a:rPr>
              <a:t>TechGeekBuzz</a:t>
            </a:r>
            <a:r>
              <a:rPr lang="en-US" sz="1800">
                <a:ea typeface="+mn-lt"/>
                <a:cs typeface="+mn-lt"/>
              </a:rPr>
              <a:t>. </a:t>
            </a:r>
            <a:r>
              <a:rPr lang="en-US" sz="1800">
                <a:ea typeface="+mn-lt"/>
                <a:cs typeface="+mn-lt"/>
                <a:hlinkClick r:id="rId5"/>
              </a:rPr>
              <a:t>https://www.techgeekbuzz.com/how-to-translate-languages-in-python/</a:t>
            </a:r>
            <a:endParaRPr lang="en-US" sz="180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6802B-0D3D-4936-AB69-816F78EC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91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08672CE-B8D6-4068-89D1-248201DFD7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5"/>
          <a:stretch/>
        </p:blipFill>
        <p:spPr>
          <a:xfrm>
            <a:off x="1354687" y="285750"/>
            <a:ext cx="10622599" cy="61065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B55DFE-C738-43FD-B503-7DB82F256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6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09B2F3-863E-489D-952A-B50A47FD3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Problem  Use Case</a:t>
            </a:r>
          </a:p>
          <a:p>
            <a:pPr algn="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0235B2-E194-45F7-A8CD-F446A6573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itchFamily="18" charset="2"/>
              <a:buChar char="q"/>
            </a:pPr>
            <a:r>
              <a:rPr lang="en-US"/>
              <a:t>  Performing Sentiment Analysis on reviews scrapped from Coursera.</a:t>
            </a:r>
          </a:p>
          <a:p>
            <a:pPr>
              <a:buFont typeface="Wingdings" pitchFamily="18" charset="2"/>
              <a:buChar char="q"/>
            </a:pPr>
            <a:r>
              <a:rPr lang="en-US">
                <a:ea typeface="+mn-lt"/>
                <a:cs typeface="+mn-lt"/>
              </a:rPr>
              <a:t>  Validating our model based on star ratings given by users.</a:t>
            </a:r>
            <a:endParaRPr lang="en-US"/>
          </a:p>
          <a:p>
            <a:pPr>
              <a:buFont typeface="Wingdings" pitchFamily="18" charset="2"/>
              <a:buChar char="q"/>
            </a:pPr>
            <a:r>
              <a:rPr lang="en-US"/>
              <a:t>  Finding top 5 and bottom 5 courses for each  subject based on the ratio of positive, negative reviews.</a:t>
            </a:r>
          </a:p>
          <a:p>
            <a:pPr>
              <a:buFont typeface="Wingdings" pitchFamily="18" charset="2"/>
              <a:buChar char="q"/>
            </a:pPr>
            <a:endParaRPr lang="en-US"/>
          </a:p>
          <a:p>
            <a:pPr>
              <a:buFont typeface="Wingdings" pitchFamily="18" charset="2"/>
              <a:buChar char="q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D06574-10D0-4F53-88E6-364FE86661BE}"/>
              </a:ext>
            </a:extLst>
          </p:cNvPr>
          <p:cNvSpPr txBox="1"/>
          <p:nvPr/>
        </p:nvSpPr>
        <p:spPr>
          <a:xfrm>
            <a:off x="4082473" y="628072"/>
            <a:ext cx="18473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IN" sz="3200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6BBD99-58B9-45BE-9E22-9531C04EC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19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 121">
            <a:extLst>
              <a:ext uri="{FF2B5EF4-FFF2-40B4-BE49-F238E27FC236}">
                <a16:creationId xmlns:a16="http://schemas.microsoft.com/office/drawing/2014/main" id="{B86EEAC6-011F-4499-ACFF-2FDC742DB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5" name="Rectangle 123">
            <a:extLst>
              <a:ext uri="{FF2B5EF4-FFF2-40B4-BE49-F238E27FC236}">
                <a16:creationId xmlns:a16="http://schemas.microsoft.com/office/drawing/2014/main" id="{6970F14D-B6E6-40EA-96B4-4E18D0CF9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6" name="Rectangle 125">
            <a:extLst>
              <a:ext uri="{FF2B5EF4-FFF2-40B4-BE49-F238E27FC236}">
                <a16:creationId xmlns:a16="http://schemas.microsoft.com/office/drawing/2014/main" id="{696A55C8-89F1-439D-863D-E208C0AC8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6" name="Picture 236">
            <a:extLst>
              <a:ext uri="{FF2B5EF4-FFF2-40B4-BE49-F238E27FC236}">
                <a16:creationId xmlns:a16="http://schemas.microsoft.com/office/drawing/2014/main" id="{12679EBB-18DC-4348-9ABC-706E54A1F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111" r="9092" b="202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7" name="Rectangle 127">
            <a:extLst>
              <a:ext uri="{FF2B5EF4-FFF2-40B4-BE49-F238E27FC236}">
                <a16:creationId xmlns:a16="http://schemas.microsoft.com/office/drawing/2014/main" id="{E4A1FD7E-EAEC-40B9-B75B-432F9DA75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09599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095E9-B90A-490C-8503-2A4B0687F573}"/>
              </a:ext>
            </a:extLst>
          </p:cNvPr>
          <p:cNvSpPr txBox="1"/>
          <p:nvPr/>
        </p:nvSpPr>
        <p:spPr>
          <a:xfrm>
            <a:off x="289248" y="1801312"/>
            <a:ext cx="5218209" cy="39836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2400">
                <a:solidFill>
                  <a:srgbClr val="FFFFFF"/>
                </a:solidFill>
              </a:rPr>
              <a:t>Steps involved in the process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'Wingdings 2',Sans-Serif"/>
              <a:buChar char=""/>
            </a:pPr>
            <a:endParaRPr lang="en-US" sz="2100">
              <a:solidFill>
                <a:srgbClr val="FFFFFF"/>
              </a:solidFill>
            </a:endParaRPr>
          </a:p>
          <a:p>
            <a:pPr marL="1062990" lvl="1" indent="-342900">
              <a:lnSpc>
                <a:spcPct val="90000"/>
              </a:lnSpc>
              <a:spcAft>
                <a:spcPts val="600"/>
              </a:spcAft>
              <a:buAutoNum type="alphaUcPeriod"/>
            </a:pPr>
            <a:r>
              <a:rPr lang="en-US" sz="2100">
                <a:solidFill>
                  <a:srgbClr val="FFFFFF"/>
                </a:solidFill>
                <a:ea typeface="+mn-lt"/>
                <a:cs typeface="+mn-lt"/>
              </a:rPr>
              <a:t>Data Extraction</a:t>
            </a:r>
            <a:endParaRPr lang="en-US" sz="2100">
              <a:ea typeface="+mn-lt"/>
              <a:cs typeface="+mn-lt"/>
            </a:endParaRPr>
          </a:p>
          <a:p>
            <a:pPr marL="1062990" lvl="1" indent="-342900">
              <a:lnSpc>
                <a:spcPct val="90000"/>
              </a:lnSpc>
              <a:spcAft>
                <a:spcPts val="600"/>
              </a:spcAft>
              <a:buAutoNum type="alphaUcPeriod"/>
            </a:pPr>
            <a:r>
              <a:rPr lang="en-US" sz="2100">
                <a:solidFill>
                  <a:srgbClr val="FFFFFF"/>
                </a:solidFill>
                <a:ea typeface="+mn-lt"/>
                <a:cs typeface="+mn-lt"/>
              </a:rPr>
              <a:t>Data Cleaning</a:t>
            </a:r>
            <a:endParaRPr lang="en-US" sz="2100">
              <a:ea typeface="+mn-lt"/>
              <a:cs typeface="+mn-lt"/>
            </a:endParaRPr>
          </a:p>
          <a:p>
            <a:pPr marL="1062990" lvl="1" indent="-342900">
              <a:lnSpc>
                <a:spcPct val="90000"/>
              </a:lnSpc>
              <a:spcAft>
                <a:spcPts val="600"/>
              </a:spcAft>
              <a:buAutoNum type="alphaUcPeriod"/>
            </a:pPr>
            <a:r>
              <a:rPr lang="en-US" sz="2100">
                <a:solidFill>
                  <a:srgbClr val="FFFFFF"/>
                </a:solidFill>
                <a:ea typeface="+mn-lt"/>
                <a:cs typeface="+mn-lt"/>
              </a:rPr>
              <a:t>Data Preprocessing</a:t>
            </a:r>
            <a:endParaRPr lang="en-US" sz="2100">
              <a:ea typeface="+mn-lt"/>
              <a:cs typeface="+mn-lt"/>
            </a:endParaRPr>
          </a:p>
          <a:p>
            <a:pPr marL="1062990" lvl="1" indent="-342900">
              <a:lnSpc>
                <a:spcPct val="90000"/>
              </a:lnSpc>
              <a:spcAft>
                <a:spcPts val="600"/>
              </a:spcAft>
              <a:buAutoNum type="alphaUcPeriod"/>
            </a:pPr>
            <a:r>
              <a:rPr lang="en-US" sz="2100">
                <a:solidFill>
                  <a:srgbClr val="FFFFFF"/>
                </a:solidFill>
                <a:ea typeface="+mn-lt"/>
                <a:cs typeface="+mn-lt"/>
              </a:rPr>
              <a:t>Data Visualization</a:t>
            </a:r>
            <a:endParaRPr lang="en-US" sz="2100">
              <a:ea typeface="+mn-lt"/>
              <a:cs typeface="+mn-lt"/>
            </a:endParaRPr>
          </a:p>
          <a:p>
            <a:pPr marL="1062990" lvl="1" indent="-342900">
              <a:lnSpc>
                <a:spcPct val="90000"/>
              </a:lnSpc>
              <a:spcAft>
                <a:spcPts val="600"/>
              </a:spcAft>
              <a:buAutoNum type="alphaUcPeriod"/>
            </a:pPr>
            <a:r>
              <a:rPr lang="en-US" sz="2100">
                <a:solidFill>
                  <a:srgbClr val="FFFFFF"/>
                </a:solidFill>
                <a:ea typeface="+mn-lt"/>
                <a:cs typeface="+mn-lt"/>
              </a:rPr>
              <a:t>Sentiment Analysis</a:t>
            </a:r>
            <a:endParaRPr lang="en-US" sz="2100">
              <a:ea typeface="+mn-lt"/>
              <a:cs typeface="+mn-lt"/>
            </a:endParaRPr>
          </a:p>
          <a:p>
            <a:pPr marL="1062990" lvl="1" indent="-342900">
              <a:lnSpc>
                <a:spcPct val="90000"/>
              </a:lnSpc>
              <a:spcAft>
                <a:spcPts val="600"/>
              </a:spcAft>
              <a:buAutoNum type="alphaUcPeriod"/>
            </a:pPr>
            <a:r>
              <a:rPr lang="en-US" sz="2100">
                <a:solidFill>
                  <a:srgbClr val="FFFFFF"/>
                </a:solidFill>
              </a:rPr>
              <a:t>Model Evaluation</a:t>
            </a:r>
          </a:p>
          <a:p>
            <a:pPr marL="38862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/>
              <a:buChar char="•"/>
            </a:pPr>
            <a:endParaRPr lang="en-US">
              <a:solidFill>
                <a:srgbClr val="FFFFFF"/>
              </a:solidFill>
            </a:endParaRP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>
              <a:solidFill>
                <a:srgbClr val="FFFFFF"/>
              </a:solidFill>
            </a:endParaRP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58" name="Rectangle 129">
            <a:extLst>
              <a:ext uri="{FF2B5EF4-FFF2-40B4-BE49-F238E27FC236}">
                <a16:creationId xmlns:a16="http://schemas.microsoft.com/office/drawing/2014/main" id="{AC88629E-396B-4C99-B284-F30AABDF2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FBFC3-4626-447A-AB63-50A7DF035B97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834325-D238-4E77-8633-AE639AA5D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27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0944F9-33DE-47AF-AFA5-22AEFCA4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/>
              <a:t>Data Extraction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15378C-AF30-47BC-8B27-9C47F633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761999"/>
            <a:ext cx="3585891" cy="5333999"/>
          </a:xfrm>
        </p:spPr>
        <p:txBody>
          <a:bodyPr>
            <a:normAutofit/>
          </a:bodyPr>
          <a:lstStyle/>
          <a:p>
            <a:r>
              <a:rPr lang="en-US"/>
              <a:t>Using Selenium, first scrapped all the courses links for 7 different domains</a:t>
            </a:r>
          </a:p>
          <a:p>
            <a:r>
              <a:rPr lang="en-US"/>
              <a:t>Fetched all the reviews, star ratings  for each courses and assigned unique ID to each course.</a:t>
            </a:r>
          </a:p>
          <a:p>
            <a:r>
              <a:rPr lang="en-US"/>
              <a:t>Collected total 65879 reviews.</a:t>
            </a:r>
          </a:p>
          <a:p>
            <a:endParaRPr lang="en-US"/>
          </a:p>
        </p:txBody>
      </p:sp>
      <p:pic>
        <p:nvPicPr>
          <p:cNvPr id="2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FD16E6-75F0-4105-AB6B-A13B951CB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120" y="3429107"/>
            <a:ext cx="3617432" cy="1692886"/>
          </a:xfrm>
          <a:prstGeom prst="rect">
            <a:avLst/>
          </a:prstGeom>
        </p:spPr>
      </p:pic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4B6EEBE7-ABA0-403C-907B-FF13FF11F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037" y="911225"/>
            <a:ext cx="3617432" cy="22222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CF785-E8A4-493B-B8F8-0CD2A2F25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8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3">
            <a:extLst>
              <a:ext uri="{FF2B5EF4-FFF2-40B4-BE49-F238E27FC236}">
                <a16:creationId xmlns:a16="http://schemas.microsoft.com/office/drawing/2014/main" id="{A5CF2FC8-D184-4B10-83A5-61FC2148B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3848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D0944F9-33DE-47AF-AFA5-22AEFCA4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US"/>
              <a:t>Language Detection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15378C-AF30-47BC-8B27-9C47F633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998962" cy="32745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-  Some reviews are written in different language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-  Using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TextBlob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we identified the language for each review</a:t>
            </a:r>
            <a:endParaRPr lang="en-US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-  We tried translating Non English reviews into English, but with google translator we exceeded the free tier limit.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- For further analysis we have used reviews written in English.</a:t>
            </a:r>
          </a:p>
          <a:p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7" descr="Table&#10;&#10;Description automatically generated">
            <a:extLst>
              <a:ext uri="{FF2B5EF4-FFF2-40B4-BE49-F238E27FC236}">
                <a16:creationId xmlns:a16="http://schemas.microsoft.com/office/drawing/2014/main" id="{DED17C73-99F2-47DB-AC61-3A421EC4B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890" y="1942144"/>
            <a:ext cx="5238340" cy="2954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A6C799-E31E-4D5E-AA23-9177603703B3}"/>
              </a:ext>
            </a:extLst>
          </p:cNvPr>
          <p:cNvSpPr txBox="1"/>
          <p:nvPr/>
        </p:nvSpPr>
        <p:spPr>
          <a:xfrm>
            <a:off x="4867275" y="3343275"/>
            <a:ext cx="2743199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C42B91-0322-48DD-AA91-EC74C39C7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5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D0944F9-33DE-47AF-AFA5-22AEFCA4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/>
              <a:t>Data Cleaning</a:t>
            </a:r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15378C-AF30-47BC-8B27-9C47F633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Converted all textual data into lower case.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Using regex, we removed all non-alpha characters such as special characters, extra spaces, numbers, emoji, etc. 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Used SymSpellPy to convert each token into the appropriate English word.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Removed Stopped words</a:t>
            </a:r>
          </a:p>
          <a:p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Lemmatization to convert the word into its original form using the POS tag.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buNone/>
            </a:pP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2436FC-AEB4-47A3-BA1E-0813FDE87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73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0944F9-33DE-47AF-AFA5-22AEFCA4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038177"/>
          </a:xfrm>
        </p:spPr>
        <p:txBody>
          <a:bodyPr anchor="b">
            <a:normAutofit/>
          </a:bodyPr>
          <a:lstStyle/>
          <a:p>
            <a:r>
              <a:rPr lang="en-US"/>
              <a:t>Data Cleaning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15378C-AF30-47BC-8B27-9C47F633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162014"/>
            <a:ext cx="2947482" cy="374426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br>
              <a:rPr lang="en-US" sz="1600">
                <a:solidFill>
                  <a:srgbClr val="FFFFFF"/>
                </a:solidFill>
              </a:rPr>
            </a:br>
            <a:endParaRPr lang="en-US" sz="1600">
              <a:solidFill>
                <a:srgbClr val="FFFFFF"/>
              </a:solidFill>
            </a:endParaRPr>
          </a:p>
          <a:p>
            <a:endParaRPr lang="en-US" sz="1600">
              <a:solidFill>
                <a:srgbClr val="FFFFFF"/>
              </a:solidFill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9F41D5EF-4951-4FE0-AEDF-204C4DB1E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5" y="1809875"/>
            <a:ext cx="7491363" cy="32212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608875-55AC-49C2-9B8D-5816CFAA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81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D0944F9-33DE-47AF-AFA5-22AEFCA4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/>
              <a:t>Data Preprocessing</a:t>
            </a: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15378C-AF30-47BC-8B27-9C47F633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We converted star ratings into positive, neutral and negative</a:t>
            </a:r>
          </a:p>
          <a:p>
            <a:pPr lvl="1"/>
            <a:endParaRPr lang="en-US">
              <a:solidFill>
                <a:schemeClr val="tx1"/>
              </a:solidFill>
            </a:endParaRPr>
          </a:p>
          <a:p>
            <a:pPr lvl="1"/>
            <a:r>
              <a:rPr lang="en-US">
                <a:solidFill>
                  <a:schemeClr val="tx1"/>
                </a:solidFill>
              </a:rPr>
              <a:t>Ratings &gt; 3  (Positive, 1)</a:t>
            </a:r>
          </a:p>
          <a:p>
            <a:pPr lvl="1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Ratings = 3 (Neutral, 0)</a:t>
            </a:r>
          </a:p>
          <a:p>
            <a:pPr lvl="1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Ratings &lt; 3  (Negative, -1)</a:t>
            </a:r>
          </a:p>
          <a:p>
            <a:r>
              <a:rPr lang="en-US">
                <a:solidFill>
                  <a:schemeClr val="tx1"/>
                </a:solidFill>
              </a:rPr>
              <a:t>To convert textual data into vectors we used TF-IDF concept, which converted all tokens into numeric value.</a:t>
            </a:r>
          </a:p>
          <a:p>
            <a:pPr marL="0" indent="0">
              <a:buNone/>
            </a:pP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F70637-941B-4B00-B205-F9F682EB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69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3">
            <a:extLst>
              <a:ext uri="{FF2B5EF4-FFF2-40B4-BE49-F238E27FC236}">
                <a16:creationId xmlns:a16="http://schemas.microsoft.com/office/drawing/2014/main" id="{4F645BF8-7885-4398-80BC-4C0DF24F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3212FB65-CD2B-4005-B910-132DCE19F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17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516" y="4212709"/>
            <a:ext cx="10764932" cy="1873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D0944F9-33DE-47AF-AFA5-22AEFCA49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406" y="4386057"/>
            <a:ext cx="4067033" cy="1527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/>
              <a:t>Data Visualization</a:t>
            </a:r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5A6D4B20-4A6F-404E-B8A9-471C6CD58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085" y="757326"/>
            <a:ext cx="7083541" cy="318568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15378C-AF30-47BC-8B27-9C47F6332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7390" y="4386720"/>
            <a:ext cx="5992610" cy="152658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600">
              <a:solidFill>
                <a:srgbClr val="FFFFFF"/>
              </a:solidFill>
            </a:endParaRPr>
          </a:p>
          <a:p>
            <a:r>
              <a:rPr lang="en-US" sz="1600">
                <a:solidFill>
                  <a:srgbClr val="FFFFFF"/>
                </a:solidFill>
              </a:rPr>
              <a:t>Plotted number of courses for each subject in horizontal bar charts and total number of reviews for each subject in line charts.</a:t>
            </a:r>
            <a:br>
              <a:rPr lang="en-US" sz="1600">
                <a:solidFill>
                  <a:srgbClr val="FFFFFF"/>
                </a:solidFill>
              </a:rPr>
            </a:br>
            <a:endParaRPr lang="en-US" sz="1600">
              <a:solidFill>
                <a:srgbClr val="FFFFFF"/>
              </a:solidFill>
            </a:endParaRPr>
          </a:p>
          <a:p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0215DA-D58F-42B3-8127-7D7EEDC29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1409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Frame</vt:lpstr>
      <vt:lpstr>CBD-3335</vt:lpstr>
      <vt:lpstr>Problem  Use Case </vt:lpstr>
      <vt:lpstr>PowerPoint Presentation</vt:lpstr>
      <vt:lpstr>Data Extraction</vt:lpstr>
      <vt:lpstr>Language Detection</vt:lpstr>
      <vt:lpstr>Data Cleaning</vt:lpstr>
      <vt:lpstr>Data Cleaning</vt:lpstr>
      <vt:lpstr>Data Preprocessing</vt:lpstr>
      <vt:lpstr>Data Visualization</vt:lpstr>
      <vt:lpstr>Data Visualization</vt:lpstr>
      <vt:lpstr>Data Visualization</vt:lpstr>
      <vt:lpstr>PowerPoint Presentation</vt:lpstr>
      <vt:lpstr>PowerPoint Presentation</vt:lpstr>
      <vt:lpstr>PowerPoint Presentation</vt:lpstr>
      <vt:lpstr>PowerPoint Presentation</vt:lpstr>
      <vt:lpstr> 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jacob sebastian</dc:creator>
  <cp:revision>1</cp:revision>
  <dcterms:created xsi:type="dcterms:W3CDTF">2021-12-11T00:43:36Z</dcterms:created>
  <dcterms:modified xsi:type="dcterms:W3CDTF">2021-12-17T13:11:12Z</dcterms:modified>
</cp:coreProperties>
</file>